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1015B54-2620-461F-9223-928CFEE45810}">
  <a:tblStyle styleId="{F1015B54-2620-461F-9223-928CFEE45810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01.png"/><Relationship Id="rId6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Relationship Id="rId5" Type="http://schemas.openxmlformats.org/officeDocument/2006/relationships/image" Target="../media/image01.png"/><Relationship Id="rId6" Type="http://schemas.openxmlformats.org/officeDocument/2006/relationships/image" Target="../media/image02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01.png"/><Relationship Id="rId6" Type="http://schemas.openxmlformats.org/officeDocument/2006/relationships/image" Target="../media/image0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Relationship Id="rId5" Type="http://schemas.openxmlformats.org/officeDocument/2006/relationships/hyperlink" Target="heathbrothers.com/presentations" TargetMode="External"/><Relationship Id="rId6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Relationship Id="rId4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227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Presentations That Stick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 guide by Chip Heath &amp; Dan Heath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Shape 150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translation barrier left Alberto feeling lonely and hurt Marco’s business.</a:t>
            </a:r>
          </a:p>
        </p:txBody>
      </p:sp>
      <p:grpSp>
        <p:nvGrpSpPr>
          <p:cNvPr id="152" name="Shape 152"/>
          <p:cNvGrpSpPr/>
          <p:nvPr/>
        </p:nvGrpSpPr>
        <p:grpSpPr>
          <a:xfrm>
            <a:off x="6781387" y="2464034"/>
            <a:ext cx="2212049" cy="2537075"/>
            <a:chOff x="6803275" y="395362"/>
            <a:chExt cx="2212049" cy="2537075"/>
          </a:xfrm>
        </p:grpSpPr>
        <p:pic>
          <p:nvPicPr>
            <p:cNvPr id="153" name="Shape 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Shape 15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Shape 155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Shape 167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4832750" y="980400"/>
            <a:ext cx="4033799" cy="318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</a:p>
        </p:txBody>
      </p:sp>
      <p:grpSp>
        <p:nvGrpSpPr>
          <p:cNvPr id="169" name="Shape 169"/>
          <p:cNvGrpSpPr/>
          <p:nvPr/>
        </p:nvGrpSpPr>
        <p:grpSpPr>
          <a:xfrm>
            <a:off x="134987" y="2464034"/>
            <a:ext cx="2212049" cy="2537075"/>
            <a:chOff x="6803275" y="395362"/>
            <a:chExt cx="2212049" cy="2537075"/>
          </a:xfrm>
        </p:grpSpPr>
        <p:pic>
          <p:nvPicPr>
            <p:cNvPr id="170" name="Shape 1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Shape 17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1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See a short video on Alberto’s story</a:t>
            </a:r>
          </a:p>
        </p:txBody>
      </p:sp>
      <p:grpSp>
        <p:nvGrpSpPr>
          <p:cNvPr id="179" name="Shape 179"/>
          <p:cNvGrpSpPr/>
          <p:nvPr/>
        </p:nvGrpSpPr>
        <p:grpSpPr>
          <a:xfrm>
            <a:off x="6781387" y="2464034"/>
            <a:ext cx="2212049" cy="2537075"/>
            <a:chOff x="6803275" y="395362"/>
            <a:chExt cx="2212049" cy="2537075"/>
          </a:xfrm>
        </p:grpSpPr>
        <p:pic>
          <p:nvPicPr>
            <p:cNvPr id="180" name="Shape 1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Shape 181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Shape 182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Shape 18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5999" y="147300"/>
            <a:ext cx="2071999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2855550" y="687397"/>
            <a:ext cx="3432899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</a:p>
        </p:txBody>
      </p:sp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2855550" y="1377475"/>
            <a:ext cx="3432899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2300"/>
              <a:t>It’s no surprise Marcos uses Google Translate in his shop regularly.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83100" y="4654975"/>
            <a:ext cx="6244199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theguardian.com</a:t>
            </a:r>
          </a:p>
        </p:txBody>
      </p:sp>
      <p:grpSp>
        <p:nvGrpSpPr>
          <p:cNvPr id="197" name="Shape 197"/>
          <p:cNvGrpSpPr/>
          <p:nvPr/>
        </p:nvGrpSpPr>
        <p:grpSpPr>
          <a:xfrm>
            <a:off x="6781387" y="2464034"/>
            <a:ext cx="2212049" cy="2537075"/>
            <a:chOff x="6803275" y="395362"/>
            <a:chExt cx="2212049" cy="2537075"/>
          </a:xfrm>
        </p:grpSpPr>
        <p:pic>
          <p:nvPicPr>
            <p:cNvPr id="198" name="Shape 1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Shape 199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Shape 200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265500" y="754200"/>
            <a:ext cx="4045199" cy="363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4" cy="24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Shape 208"/>
          <p:cNvGrpSpPr/>
          <p:nvPr/>
        </p:nvGrpSpPr>
        <p:grpSpPr>
          <a:xfrm>
            <a:off x="6781387" y="2464034"/>
            <a:ext cx="2212049" cy="2537075"/>
            <a:chOff x="6803275" y="395362"/>
            <a:chExt cx="2212049" cy="2537075"/>
          </a:xfrm>
        </p:grpSpPr>
        <p:pic>
          <p:nvPicPr>
            <p:cNvPr id="209" name="Shape 2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Shape 210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Shape 211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</a:p>
          </p:txBody>
        </p:sp>
      </p:grpSp>
      <p:sp>
        <p:nvSpPr>
          <p:cNvPr id="212" name="Shape 212"/>
          <p:cNvSpPr txBox="1"/>
          <p:nvPr/>
        </p:nvSpPr>
        <p:spPr>
          <a:xfrm>
            <a:off x="283100" y="4654975"/>
            <a:ext cx="6244199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travel.trade.gov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Shape 2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5999" y="147300"/>
            <a:ext cx="2071999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2855550" y="687397"/>
            <a:ext cx="3432899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</a:p>
        </p:txBody>
      </p:sp>
      <p:sp>
        <p:nvSpPr>
          <p:cNvPr id="220" name="Shape 220"/>
          <p:cNvSpPr txBox="1"/>
          <p:nvPr>
            <p:ph idx="4294967295" type="body"/>
          </p:nvPr>
        </p:nvSpPr>
        <p:spPr>
          <a:xfrm>
            <a:off x="2855550" y="1377475"/>
            <a:ext cx="3432899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</a:p>
          <a:p>
            <a:pPr indent="-3048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85714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</a:p>
        </p:txBody>
      </p:sp>
      <p:graphicFrame>
        <p:nvGraphicFramePr>
          <p:cNvPr id="226" name="Shape 226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{F1015B54-2620-461F-9223-928CFEE45810}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Shape 227"/>
          <p:cNvCxnSpPr/>
          <p:nvPr/>
        </p:nvCxnSpPr>
        <p:spPr>
          <a:xfrm rot="10800000">
            <a:off x="569975" y="1439375"/>
            <a:ext cx="0" cy="954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228" name="Shape 228"/>
          <p:cNvSpPr txBox="1"/>
          <p:nvPr>
            <p:ph type="title"/>
          </p:nvPr>
        </p:nvSpPr>
        <p:spPr>
          <a:xfrm>
            <a:off x="646175" y="1235062"/>
            <a:ext cx="2315699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</a:p>
        </p:txBody>
      </p:sp>
      <p:sp>
        <p:nvSpPr>
          <p:cNvPr id="229" name="Shape 229"/>
          <p:cNvSpPr txBox="1"/>
          <p:nvPr>
            <p:ph idx="4294967295" type="body"/>
          </p:nvPr>
        </p:nvSpPr>
        <p:spPr>
          <a:xfrm>
            <a:off x="646175" y="1560475"/>
            <a:ext cx="2315699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/>
              <a:t>Translate web pages with Chrome extension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30" name="Shape 230"/>
          <p:cNvSpPr txBox="1"/>
          <p:nvPr>
            <p:ph type="title"/>
          </p:nvPr>
        </p:nvSpPr>
        <p:spPr>
          <a:xfrm>
            <a:off x="3251009" y="3668336"/>
            <a:ext cx="2315699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</a:p>
        </p:txBody>
      </p:sp>
      <p:sp>
        <p:nvSpPr>
          <p:cNvPr id="231" name="Shape 231"/>
          <p:cNvSpPr txBox="1"/>
          <p:nvPr>
            <p:ph idx="4294967295" type="body"/>
          </p:nvPr>
        </p:nvSpPr>
        <p:spPr>
          <a:xfrm>
            <a:off x="3251009" y="3993750"/>
            <a:ext cx="2315699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Translate conversations through your Android watch</a:t>
            </a:r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5091057" y="1235062"/>
            <a:ext cx="2353199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</a:p>
        </p:txBody>
      </p:sp>
      <p:sp>
        <p:nvSpPr>
          <p:cNvPr id="233" name="Shape 233"/>
          <p:cNvSpPr txBox="1"/>
          <p:nvPr>
            <p:ph idx="4294967295" type="body"/>
          </p:nvPr>
        </p:nvSpPr>
        <p:spPr>
          <a:xfrm>
            <a:off x="5091049" y="1560475"/>
            <a:ext cx="2353199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Translate text within an app</a:t>
            </a:r>
          </a:p>
        </p:txBody>
      </p:sp>
      <p:sp>
        <p:nvSpPr>
          <p:cNvPr id="234" name="Shape 234"/>
          <p:cNvSpPr txBox="1"/>
          <p:nvPr>
            <p:ph type="title"/>
          </p:nvPr>
        </p:nvSpPr>
        <p:spPr>
          <a:xfrm>
            <a:off x="6245121" y="3668336"/>
            <a:ext cx="2353199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</a:p>
        </p:txBody>
      </p:sp>
      <p:sp>
        <p:nvSpPr>
          <p:cNvPr id="235" name="Shape 235"/>
          <p:cNvSpPr txBox="1"/>
          <p:nvPr>
            <p:ph idx="4294967295" type="body"/>
          </p:nvPr>
        </p:nvSpPr>
        <p:spPr>
          <a:xfrm>
            <a:off x="6245125" y="3993750"/>
            <a:ext cx="2353199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Translate written text from English or German to Arabic with the click of a camera</a:t>
            </a:r>
          </a:p>
        </p:txBody>
      </p:sp>
      <p:cxnSp>
        <p:nvCxnSpPr>
          <p:cNvPr id="236" name="Shape 236"/>
          <p:cNvCxnSpPr/>
          <p:nvPr/>
        </p:nvCxnSpPr>
        <p:spPr>
          <a:xfrm>
            <a:off x="3174800" y="3113100"/>
            <a:ext cx="0" cy="8279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237" name="Shape 237"/>
          <p:cNvCxnSpPr/>
          <p:nvPr/>
        </p:nvCxnSpPr>
        <p:spPr>
          <a:xfrm rot="10800000">
            <a:off x="4997750" y="1439375"/>
            <a:ext cx="0" cy="954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238" name="Shape 238"/>
          <p:cNvCxnSpPr/>
          <p:nvPr/>
        </p:nvCxnSpPr>
        <p:spPr>
          <a:xfrm>
            <a:off x="6168925" y="3113100"/>
            <a:ext cx="0" cy="8279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283100" y="712150"/>
            <a:ext cx="8620500" cy="1019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people are saying</a:t>
            </a:r>
          </a:p>
        </p:txBody>
      </p:sp>
      <p:sp>
        <p:nvSpPr>
          <p:cNvPr id="244" name="Shape 244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6125275" y="2061900"/>
            <a:ext cx="2481599" cy="200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Translate has officially inspired me to learn French 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447975" y="2061900"/>
            <a:ext cx="2481599" cy="200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With this app, I’m confident to plan a trip to rural Vietnam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</a:p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3286625" y="2061900"/>
            <a:ext cx="2481599" cy="200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Visual translation feels like magic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283100" y="4654975"/>
            <a:ext cx="6244199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4294967295" type="title"/>
          </p:nvPr>
        </p:nvSpPr>
        <p:spPr>
          <a:xfrm>
            <a:off x="535775" y="712150"/>
            <a:ext cx="5197199" cy="7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</a:p>
        </p:txBody>
      </p:sp>
      <p:sp>
        <p:nvSpPr>
          <p:cNvPr id="79" name="Shape 79"/>
          <p:cNvSpPr txBox="1"/>
          <p:nvPr>
            <p:ph idx="4294967295" type="title"/>
          </p:nvPr>
        </p:nvSpPr>
        <p:spPr>
          <a:xfrm>
            <a:off x="535775" y="1480150"/>
            <a:ext cx="5197199" cy="306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</a:p>
        </p:txBody>
      </p:sp>
      <p:pic>
        <p:nvPicPr>
          <p:cNvPr descr="Book titled, &quot;Made To Stick,&quot; standing on its side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5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>
            <p:ph type="title"/>
          </p:nvPr>
        </p:nvSpPr>
        <p:spPr>
          <a:xfrm>
            <a:off x="283098" y="712150"/>
            <a:ext cx="8622299" cy="383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hlinkClick r:id="rId4"/>
              </a:rPr>
              <a:t>community</a:t>
            </a:r>
            <a:r>
              <a:rPr lang="en"/>
              <a:t>.</a:t>
            </a:r>
          </a:p>
        </p:txBody>
      </p:sp>
      <p:grpSp>
        <p:nvGrpSpPr>
          <p:cNvPr id="257" name="Shape 257"/>
          <p:cNvGrpSpPr/>
          <p:nvPr/>
        </p:nvGrpSpPr>
        <p:grpSpPr>
          <a:xfrm>
            <a:off x="6781387" y="2464028"/>
            <a:ext cx="2212049" cy="2537075"/>
            <a:chOff x="6803275" y="395362"/>
            <a:chExt cx="2212049" cy="2537075"/>
          </a:xfrm>
        </p:grpSpPr>
        <p:pic>
          <p:nvPicPr>
            <p:cNvPr id="258" name="Shape 2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Shape 259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Shape 260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Shape 26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5999" y="147300"/>
            <a:ext cx="2071999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2855550" y="687397"/>
            <a:ext cx="3432899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</a:p>
        </p:txBody>
      </p:sp>
      <p:sp>
        <p:nvSpPr>
          <p:cNvPr id="268" name="Shape 268"/>
          <p:cNvSpPr txBox="1"/>
          <p:nvPr>
            <p:ph idx="4294967295" type="body"/>
          </p:nvPr>
        </p:nvSpPr>
        <p:spPr>
          <a:xfrm>
            <a:off x="2855550" y="1377477"/>
            <a:ext cx="3432899" cy="1633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91666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heathbrothers.com/presentations</a:t>
            </a:r>
          </a:p>
        </p:txBody>
      </p:sp>
      <p:pic>
        <p:nvPicPr>
          <p:cNvPr descr="Book titled, &quot;Made To Stick,&quot; standing on its side" id="269" name="Shape 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4" cy="1545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2855550" y="3495513"/>
            <a:ext cx="2102999" cy="1012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Shape 8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5999" y="147300"/>
            <a:ext cx="2071999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2855550" y="687397"/>
            <a:ext cx="3432899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</a:p>
        </p:txBody>
      </p:sp>
      <p:sp>
        <p:nvSpPr>
          <p:cNvPr id="88" name="Shape 88"/>
          <p:cNvSpPr txBox="1"/>
          <p:nvPr>
            <p:ph idx="4294967295" type="body"/>
          </p:nvPr>
        </p:nvSpPr>
        <p:spPr>
          <a:xfrm>
            <a:off x="2855550" y="1377480"/>
            <a:ext cx="3432899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283100" y="712150"/>
            <a:ext cx="8631599" cy="383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6781387" y="2464028"/>
            <a:ext cx="2212049" cy="2537075"/>
            <a:chOff x="6803275" y="395362"/>
            <a:chExt cx="2212049" cy="2537075"/>
          </a:xfrm>
        </p:grpSpPr>
        <p:pic>
          <p:nvPicPr>
            <p:cNvPr id="95" name="Shape 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Shape 9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Shape 97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283098" y="712150"/>
            <a:ext cx="8622299" cy="383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6781387" y="2464034"/>
            <a:ext cx="2212049" cy="2537075"/>
            <a:chOff x="6803275" y="395362"/>
            <a:chExt cx="2212049" cy="2537075"/>
          </a:xfrm>
        </p:grpSpPr>
        <p:pic>
          <p:nvPicPr>
            <p:cNvPr id="104" name="Shape 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Shape 105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Shape 113"/>
          <p:cNvGrpSpPr/>
          <p:nvPr/>
        </p:nvGrpSpPr>
        <p:grpSpPr>
          <a:xfrm>
            <a:off x="6781387" y="2464034"/>
            <a:ext cx="2212049" cy="2537075"/>
            <a:chOff x="6803275" y="395362"/>
            <a:chExt cx="2212049" cy="2537075"/>
          </a:xfrm>
        </p:grpSpPr>
        <p:pic>
          <p:nvPicPr>
            <p:cNvPr id="114" name="Shape 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Shape 11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Shape 116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ct val="91666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6"/>
            <a:ext cx="4254600" cy="4818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Shape 1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5999" y="147300"/>
            <a:ext cx="2071999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2855550" y="687397"/>
            <a:ext cx="3432899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</a:p>
        </p:txBody>
      </p:sp>
      <p:sp>
        <p:nvSpPr>
          <p:cNvPr id="124" name="Shape 124"/>
          <p:cNvSpPr txBox="1"/>
          <p:nvPr>
            <p:ph idx="4294967295" type="body"/>
          </p:nvPr>
        </p:nvSpPr>
        <p:spPr>
          <a:xfrm>
            <a:off x="2855550" y="1377480"/>
            <a:ext cx="3432899" cy="332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Shape 129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0" y="0"/>
            <a:ext cx="45671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idx="1" type="body"/>
          </p:nvPr>
        </p:nvSpPr>
        <p:spPr>
          <a:xfrm>
            <a:off x="4832750" y="980400"/>
            <a:ext cx="4033799" cy="3182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</a:p>
        </p:txBody>
      </p:sp>
      <p:grpSp>
        <p:nvGrpSpPr>
          <p:cNvPr id="131" name="Shape 131"/>
          <p:cNvGrpSpPr/>
          <p:nvPr/>
        </p:nvGrpSpPr>
        <p:grpSpPr>
          <a:xfrm>
            <a:off x="134987" y="2464034"/>
            <a:ext cx="2212049" cy="2537075"/>
            <a:chOff x="6803275" y="395362"/>
            <a:chExt cx="2212049" cy="2537075"/>
          </a:xfrm>
        </p:grpSpPr>
        <p:pic>
          <p:nvPicPr>
            <p:cNvPr id="132" name="Shape 1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Shape 13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subTitle"/>
          </p:nvPr>
        </p:nvSpPr>
        <p:spPr>
          <a:xfrm>
            <a:off x="265500" y="653700"/>
            <a:ext cx="4045199" cy="3836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 recently opened a camera shop near the Louvre in Paris. 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1" cy="5143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Shape 141"/>
          <p:cNvGrpSpPr/>
          <p:nvPr/>
        </p:nvGrpSpPr>
        <p:grpSpPr>
          <a:xfrm>
            <a:off x="6781387" y="2464034"/>
            <a:ext cx="2212049" cy="2537075"/>
            <a:chOff x="6803275" y="395362"/>
            <a:chExt cx="2212049" cy="2537075"/>
          </a:xfrm>
        </p:grpSpPr>
        <p:pic>
          <p:nvPicPr>
            <p:cNvPr id="142" name="Shape 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4"/>
              <a:ext cx="2212049" cy="2504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Shape 14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2" y="419418"/>
              <a:ext cx="1077272" cy="382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Shape 144"/>
            <p:cNvSpPr txBox="1"/>
            <p:nvPr/>
          </p:nvSpPr>
          <p:spPr>
            <a:xfrm>
              <a:off x="6944800" y="684230"/>
              <a:ext cx="1929000" cy="2003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</a:p>
          </p:txBody>
        </p:sp>
      </p:grpSp>
      <p:sp>
        <p:nvSpPr>
          <p:cNvPr id="145" name="Shape 145"/>
          <p:cNvSpPr txBox="1"/>
          <p:nvPr/>
        </p:nvSpPr>
        <p:spPr>
          <a:xfrm>
            <a:off x="283100" y="4654975"/>
            <a:ext cx="6244199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